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69" r:id="rId3"/>
    <p:sldId id="270"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9769"/>
    <a:srgbClr val="7CE488"/>
    <a:srgbClr val="26A2CD"/>
    <a:srgbClr val="269FC9"/>
    <a:srgbClr val="D3F8E2"/>
    <a:srgbClr val="E4A150"/>
    <a:srgbClr val="000000"/>
    <a:srgbClr val="F48533"/>
    <a:srgbClr val="406000"/>
    <a:srgbClr val="F1F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86F6-69B3-87E5-885D-05CC7B8AE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5F2D9-8C6B-5DD2-B5E1-E7FAEC213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AA022D-9547-EDE4-C11E-379C06CFE658}"/>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FD0D0D1D-6A94-A485-1A0B-9265A1C24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07A84-B482-E876-8900-B242B311EAF2}"/>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3036307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434E-51C2-411A-5B73-375AE9947D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106F53-E8B1-DB19-33F9-DF0785C3AE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BB7DE-3349-7689-FF6C-B475BF4B7D19}"/>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18DADC6A-266B-AAEA-FB4F-3BF61EE2F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C108E-9C23-EB98-F6DC-2141D71A2334}"/>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281896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D40F9-CC17-366A-AB76-84783ACF2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9CD756-BE15-0BED-D8EB-ECE73B9B8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3BA75-3201-843D-C086-0FA96A075888}"/>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1A6E6C0F-452A-0E82-1777-A5407CA2D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4CF0C-ECCD-458E-62EA-D56A28529B18}"/>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2214394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78C5-AB8B-D519-B7BB-2CF8852A9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0C84B-F0E4-F968-DF3F-2E979AE9FA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DC854-D055-BD4E-9525-27B6FE801C03}"/>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EAB27A96-49B6-F566-6160-CDC6914DD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58B2C-6218-61AA-B7D4-9D3852357BAD}"/>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93351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85788-CBDF-9291-6962-5D483938F1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8FE456-3077-82EC-E3C1-91B3D46012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3902E4-ACAF-9026-253A-AD9277D0345F}"/>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638E86B5-ED07-8257-FBEB-376E5E540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22FA5-1633-DDA3-8583-D2BEFA8AEB77}"/>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302119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5B31-5836-56F6-9E44-ABDC6EAE1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EA21A-1642-F3D5-0EBF-045C9BF1AE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229B82-59C1-C74E-6D8A-A9C957CF4E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ABFAA7-437E-BD5E-720F-8954A82FBE18}"/>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6" name="Footer Placeholder 5">
            <a:extLst>
              <a:ext uri="{FF2B5EF4-FFF2-40B4-BE49-F238E27FC236}">
                <a16:creationId xmlns:a16="http://schemas.microsoft.com/office/drawing/2014/main" id="{6572EE3E-DBF3-22F7-3E0B-7D46AA794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A8B2D-8DC8-A8F8-12A9-55AD00F4DDA1}"/>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355171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661-65DE-5B94-7AEA-CB19406D3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4C3D0C-2C38-23D2-12D9-B0E956EC5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42577C-557A-AEFB-88F5-CAC3053B9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DF6F84-6CA6-640C-32DA-4665400AE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8BE1D-0A73-8072-C219-CEF3D791E1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109A5F-4E1D-1E61-11CF-B34256844CA5}"/>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8" name="Footer Placeholder 7">
            <a:extLst>
              <a:ext uri="{FF2B5EF4-FFF2-40B4-BE49-F238E27FC236}">
                <a16:creationId xmlns:a16="http://schemas.microsoft.com/office/drawing/2014/main" id="{86E403F1-C3CE-A298-A436-599577F338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497FE9-5E87-2260-06AB-C943DFBEE38B}"/>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22054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3024-A498-49D8-5A88-BC7B07F17C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A7C35D-A8BF-4DF6-6FC1-7EDF8B415933}"/>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4" name="Footer Placeholder 3">
            <a:extLst>
              <a:ext uri="{FF2B5EF4-FFF2-40B4-BE49-F238E27FC236}">
                <a16:creationId xmlns:a16="http://schemas.microsoft.com/office/drawing/2014/main" id="{E27A3D5D-F1B4-AEED-BA8A-A3C329C76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7C5062-6F35-74C6-E340-7E3F728C8680}"/>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378117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5F50E-9FB9-CD4E-27E0-BE030245918A}"/>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3" name="Footer Placeholder 2">
            <a:extLst>
              <a:ext uri="{FF2B5EF4-FFF2-40B4-BE49-F238E27FC236}">
                <a16:creationId xmlns:a16="http://schemas.microsoft.com/office/drawing/2014/main" id="{5F61B152-C9D6-4A63-E484-C40E4A2B96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B19EFE-7211-001E-BD5F-86E10FBC4085}"/>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374461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525A-4B53-1849-C21C-39DF17BBC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7E58E8-A869-E1AC-F167-995FF53F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DEA11-1A85-BA33-1624-1FF186956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82702-3262-1550-97C9-B2B6098C9FE3}"/>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6" name="Footer Placeholder 5">
            <a:extLst>
              <a:ext uri="{FF2B5EF4-FFF2-40B4-BE49-F238E27FC236}">
                <a16:creationId xmlns:a16="http://schemas.microsoft.com/office/drawing/2014/main" id="{98110522-54D8-A2F6-3908-83A941D3F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DFA23-2920-7A0A-9840-F5560E93C26F}"/>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1983144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644F-B81C-8454-0515-8F6C00AC3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48C139-45EA-E90E-0F81-911FB63D7E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F5A3DD-4084-A8CC-68B1-8EE1A1ACA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39377-0E20-7384-1955-3DE03BEF8A62}"/>
              </a:ext>
            </a:extLst>
          </p:cNvPr>
          <p:cNvSpPr>
            <a:spLocks noGrp="1"/>
          </p:cNvSpPr>
          <p:nvPr>
            <p:ph type="dt" sz="half" idx="10"/>
          </p:nvPr>
        </p:nvSpPr>
        <p:spPr/>
        <p:txBody>
          <a:bodyPr/>
          <a:lstStyle/>
          <a:p>
            <a:fld id="{4918DC8A-5116-4D1E-952A-8838FEB7C5DA}" type="datetimeFigureOut">
              <a:rPr lang="en-US" smtClean="0"/>
              <a:t>10/27/2024</a:t>
            </a:fld>
            <a:endParaRPr lang="en-US"/>
          </a:p>
        </p:txBody>
      </p:sp>
      <p:sp>
        <p:nvSpPr>
          <p:cNvPr id="6" name="Footer Placeholder 5">
            <a:extLst>
              <a:ext uri="{FF2B5EF4-FFF2-40B4-BE49-F238E27FC236}">
                <a16:creationId xmlns:a16="http://schemas.microsoft.com/office/drawing/2014/main" id="{482D4F15-2D6D-007C-D161-5E93A0F7E4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A08CF-A931-4F4F-246C-D59EBF57D31D}"/>
              </a:ext>
            </a:extLst>
          </p:cNvPr>
          <p:cNvSpPr>
            <a:spLocks noGrp="1"/>
          </p:cNvSpPr>
          <p:nvPr>
            <p:ph type="sldNum" sz="quarter" idx="12"/>
          </p:nvPr>
        </p:nvSpPr>
        <p:spPr/>
        <p:txBody>
          <a:bodyPr/>
          <a:lstStyle/>
          <a:p>
            <a:fld id="{CEE51548-BD6E-40BA-BE23-D5B3054D5F67}" type="slidenum">
              <a:rPr lang="en-US" smtClean="0"/>
              <a:t>‹#›</a:t>
            </a:fld>
            <a:endParaRPr lang="en-US"/>
          </a:p>
        </p:txBody>
      </p:sp>
    </p:spTree>
    <p:extLst>
      <p:ext uri="{BB962C8B-B14F-4D97-AF65-F5344CB8AC3E}">
        <p14:creationId xmlns:p14="http://schemas.microsoft.com/office/powerpoint/2010/main" val="69354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7C349-EB48-E4FB-9F82-3E2839DA1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F98F15-AAD9-2FAE-D272-9EA3D67F93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A546F-3995-182C-15EF-F89E49DEF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18DC8A-5116-4D1E-952A-8838FEB7C5DA}" type="datetimeFigureOut">
              <a:rPr lang="en-US" smtClean="0"/>
              <a:t>10/27/2024</a:t>
            </a:fld>
            <a:endParaRPr lang="en-US"/>
          </a:p>
        </p:txBody>
      </p:sp>
      <p:sp>
        <p:nvSpPr>
          <p:cNvPr id="5" name="Footer Placeholder 4">
            <a:extLst>
              <a:ext uri="{FF2B5EF4-FFF2-40B4-BE49-F238E27FC236}">
                <a16:creationId xmlns:a16="http://schemas.microsoft.com/office/drawing/2014/main" id="{0D5CC30B-0EAE-B1DD-90CB-6B0FE8C84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DEB988-86EC-0F25-43E6-C35D4C958C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E51548-BD6E-40BA-BE23-D5B3054D5F67}" type="slidenum">
              <a:rPr lang="en-US" smtClean="0"/>
              <a:t>‹#›</a:t>
            </a:fld>
            <a:endParaRPr lang="en-US"/>
          </a:p>
        </p:txBody>
      </p:sp>
    </p:spTree>
    <p:extLst>
      <p:ext uri="{BB962C8B-B14F-4D97-AF65-F5344CB8AC3E}">
        <p14:creationId xmlns:p14="http://schemas.microsoft.com/office/powerpoint/2010/main" val="2757090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CE0EB84-007D-7EC6-E0AD-A43464F7798F}"/>
              </a:ext>
            </a:extLst>
          </p:cNvPr>
          <p:cNvGrpSpPr/>
          <p:nvPr/>
        </p:nvGrpSpPr>
        <p:grpSpPr>
          <a:xfrm>
            <a:off x="-275126" y="-944729"/>
            <a:ext cx="13405584" cy="7802729"/>
            <a:chOff x="-275126" y="-944729"/>
            <a:chExt cx="13405584" cy="7802729"/>
          </a:xfrm>
        </p:grpSpPr>
        <p:pic>
          <p:nvPicPr>
            <p:cNvPr id="5" name="Picture 4" descr="A string connected to a network">
              <a:extLst>
                <a:ext uri="{FF2B5EF4-FFF2-40B4-BE49-F238E27FC236}">
                  <a16:creationId xmlns:a16="http://schemas.microsoft.com/office/drawing/2014/main" id="{2CDB980D-AAA3-E639-BF38-86DE07A92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6573"/>
              <a:ext cx="6872140" cy="4581427"/>
            </a:xfrm>
            <a:prstGeom prst="rect">
              <a:avLst/>
            </a:prstGeom>
          </p:spPr>
        </p:pic>
        <p:pic>
          <p:nvPicPr>
            <p:cNvPr id="7" name="Picture 6">
              <a:extLst>
                <a:ext uri="{FF2B5EF4-FFF2-40B4-BE49-F238E27FC236}">
                  <a16:creationId xmlns:a16="http://schemas.microsoft.com/office/drawing/2014/main" id="{340DF263-552C-D5AE-AC96-1F1A34BC86C7}"/>
                </a:ext>
              </a:extLst>
            </p:cNvPr>
            <p:cNvPicPr>
              <a:picLocks noChangeAspect="1"/>
            </p:cNvPicPr>
            <p:nvPr/>
          </p:nvPicPr>
          <p:blipFill>
            <a:blip r:embed="rId3"/>
            <a:stretch>
              <a:fillRect/>
            </a:stretch>
          </p:blipFill>
          <p:spPr>
            <a:xfrm>
              <a:off x="6872140" y="-84822"/>
              <a:ext cx="3129159" cy="6942822"/>
            </a:xfrm>
            <a:prstGeom prst="rect">
              <a:avLst/>
            </a:prstGeom>
          </p:spPr>
        </p:pic>
        <p:pic>
          <p:nvPicPr>
            <p:cNvPr id="9" name="Picture 8">
              <a:extLst>
                <a:ext uri="{FF2B5EF4-FFF2-40B4-BE49-F238E27FC236}">
                  <a16:creationId xmlns:a16="http://schemas.microsoft.com/office/drawing/2014/main" id="{22AB508F-ECDF-188A-8BFD-F86C07AA292A}"/>
                </a:ext>
              </a:extLst>
            </p:cNvPr>
            <p:cNvPicPr>
              <a:picLocks noChangeAspect="1"/>
            </p:cNvPicPr>
            <p:nvPr/>
          </p:nvPicPr>
          <p:blipFill>
            <a:blip r:embed="rId3"/>
            <a:stretch>
              <a:fillRect/>
            </a:stretch>
          </p:blipFill>
          <p:spPr>
            <a:xfrm>
              <a:off x="10001299" y="-84823"/>
              <a:ext cx="3129159" cy="6942823"/>
            </a:xfrm>
            <a:prstGeom prst="rect">
              <a:avLst/>
            </a:prstGeom>
          </p:spPr>
        </p:pic>
        <p:pic>
          <p:nvPicPr>
            <p:cNvPr id="11" name="Picture 10">
              <a:extLst>
                <a:ext uri="{FF2B5EF4-FFF2-40B4-BE49-F238E27FC236}">
                  <a16:creationId xmlns:a16="http://schemas.microsoft.com/office/drawing/2014/main" id="{FB6E5F50-93C6-1AF7-F493-5947677FEAEA}"/>
                </a:ext>
              </a:extLst>
            </p:cNvPr>
            <p:cNvPicPr>
              <a:picLocks noChangeAspect="1"/>
            </p:cNvPicPr>
            <p:nvPr/>
          </p:nvPicPr>
          <p:blipFill>
            <a:blip r:embed="rId3"/>
            <a:stretch>
              <a:fillRect/>
            </a:stretch>
          </p:blipFill>
          <p:spPr>
            <a:xfrm rot="5400000">
              <a:off x="1687856" y="-2907711"/>
              <a:ext cx="3221302" cy="7147266"/>
            </a:xfrm>
            <a:prstGeom prst="rect">
              <a:avLst/>
            </a:prstGeom>
          </p:spPr>
        </p:pic>
      </p:grpSp>
      <p:sp>
        <p:nvSpPr>
          <p:cNvPr id="13" name="Rectangle 12">
            <a:extLst>
              <a:ext uri="{FF2B5EF4-FFF2-40B4-BE49-F238E27FC236}">
                <a16:creationId xmlns:a16="http://schemas.microsoft.com/office/drawing/2014/main" id="{45D3A7C0-AC83-8B0D-37CD-76E633C46C52}"/>
              </a:ext>
            </a:extLst>
          </p:cNvPr>
          <p:cNvSpPr/>
          <p:nvPr/>
        </p:nvSpPr>
        <p:spPr>
          <a:xfrm>
            <a:off x="5546021" y="1340031"/>
            <a:ext cx="5577608" cy="2435988"/>
          </a:xfrm>
          <a:prstGeom prst="rect">
            <a:avLst/>
          </a:prstGeom>
          <a:noFill/>
        </p:spPr>
        <p:txBody>
          <a:bodyPr wrap="square" lIns="91440" tIns="45720" rIns="91440" bIns="45720">
            <a:spAutoFit/>
          </a:bodyPr>
          <a:lstStyle/>
          <a:p>
            <a:pPr algn="ctr">
              <a:lnSpc>
                <a:spcPct val="150000"/>
              </a:lnSpc>
            </a:pPr>
            <a:r>
              <a:rPr lang="en-US" sz="5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Structures in Everyday Life</a:t>
            </a:r>
          </a:p>
        </p:txBody>
      </p:sp>
    </p:spTree>
    <p:extLst>
      <p:ext uri="{BB962C8B-B14F-4D97-AF65-F5344CB8AC3E}">
        <p14:creationId xmlns:p14="http://schemas.microsoft.com/office/powerpoint/2010/main" val="114790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3F8E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D4BCA-86E4-65EF-DFB9-8F9CA0808173}"/>
              </a:ext>
            </a:extLst>
          </p:cNvPr>
          <p:cNvPicPr>
            <a:picLocks noChangeAspect="1"/>
          </p:cNvPicPr>
          <p:nvPr/>
        </p:nvPicPr>
        <p:blipFill>
          <a:blip r:embed="rId2"/>
          <a:srcRect l="19150" r="19162"/>
          <a:stretch/>
        </p:blipFill>
        <p:spPr>
          <a:xfrm>
            <a:off x="6931152" y="0"/>
            <a:ext cx="5367528" cy="6858000"/>
          </a:xfrm>
          <a:prstGeom prst="rect">
            <a:avLst/>
          </a:prstGeom>
        </p:spPr>
      </p:pic>
      <p:sp>
        <p:nvSpPr>
          <p:cNvPr id="4" name="Rectangle 3">
            <a:extLst>
              <a:ext uri="{FF2B5EF4-FFF2-40B4-BE49-F238E27FC236}">
                <a16:creationId xmlns:a16="http://schemas.microsoft.com/office/drawing/2014/main" id="{8FC849C2-C99E-DF93-EF7D-F8B719414654}"/>
              </a:ext>
            </a:extLst>
          </p:cNvPr>
          <p:cNvSpPr/>
          <p:nvPr/>
        </p:nvSpPr>
        <p:spPr>
          <a:xfrm>
            <a:off x="437544" y="760833"/>
            <a:ext cx="6415742" cy="5336333"/>
          </a:xfrm>
          <a:prstGeom prst="rect">
            <a:avLst/>
          </a:prstGeom>
          <a:noFill/>
        </p:spPr>
        <p:txBody>
          <a:bodyPr wrap="square" lIns="91440" tIns="45720" rIns="91440" bIns="45720">
            <a:spAutoFit/>
          </a:bodyPr>
          <a:lstStyle/>
          <a:p>
            <a:pPr algn="just"/>
            <a:r>
              <a:rPr lang="en-US" sz="2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Graphs in Daily Navigation</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Motorcycle Ride to Padma Bridge</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Imagine you’re riding from Mirpur to Padma Bridge. Each road is a node, and the roads connecting them are edges of a graph. You're trying to find the shortest path, but Dhaka traffic adds some exciting twists and turns.</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Graphs are Everywhere:</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Google Maps when it avoids your favorite jam-packed route.</a:t>
            </a: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 friendships—you know, those “friend-of-a-friend” connections (who might owe you money).</a:t>
            </a:r>
          </a:p>
        </p:txBody>
      </p:sp>
    </p:spTree>
    <p:extLst>
      <p:ext uri="{BB962C8B-B14F-4D97-AF65-F5344CB8AC3E}">
        <p14:creationId xmlns:p14="http://schemas.microsoft.com/office/powerpoint/2010/main" val="324473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yellow letters">
            <a:extLst>
              <a:ext uri="{FF2B5EF4-FFF2-40B4-BE49-F238E27FC236}">
                <a16:creationId xmlns:a16="http://schemas.microsoft.com/office/drawing/2014/main" id="{B5C07996-024D-A948-998A-B472D9A9AB39}"/>
              </a:ext>
            </a:extLst>
          </p:cNvPr>
          <p:cNvPicPr>
            <a:picLocks noChangeAspect="1"/>
          </p:cNvPicPr>
          <p:nvPr/>
        </p:nvPicPr>
        <p:blipFill>
          <a:blip r:embed="rId2">
            <a:extLst>
              <a:ext uri="{28A0092B-C50C-407E-A947-70E740481C1C}">
                <a14:useLocalDpi xmlns:a14="http://schemas.microsoft.com/office/drawing/2010/main" val="0"/>
              </a:ext>
            </a:extLst>
          </a:blip>
          <a:srcRect t="3957" b="11789"/>
          <a:stretch/>
        </p:blipFill>
        <p:spPr>
          <a:xfrm>
            <a:off x="20" y="-1802574"/>
            <a:ext cx="12191980" cy="6856718"/>
          </a:xfrm>
          <a:prstGeom prst="rect">
            <a:avLst/>
          </a:prstGeom>
        </p:spPr>
      </p:pic>
      <p:pic>
        <p:nvPicPr>
          <p:cNvPr id="5" name="Picture 4">
            <a:extLst>
              <a:ext uri="{FF2B5EF4-FFF2-40B4-BE49-F238E27FC236}">
                <a16:creationId xmlns:a16="http://schemas.microsoft.com/office/drawing/2014/main" id="{AC7C7D5B-FB75-AC5F-8FEE-00E90DEE9AB6}"/>
              </a:ext>
            </a:extLst>
          </p:cNvPr>
          <p:cNvPicPr>
            <a:picLocks noChangeAspect="1"/>
          </p:cNvPicPr>
          <p:nvPr/>
        </p:nvPicPr>
        <p:blipFill>
          <a:blip r:embed="rId3"/>
          <a:stretch>
            <a:fillRect/>
          </a:stretch>
        </p:blipFill>
        <p:spPr>
          <a:xfrm>
            <a:off x="-197963" y="4752392"/>
            <a:ext cx="13980008" cy="2211826"/>
          </a:xfrm>
          <a:prstGeom prst="rect">
            <a:avLst/>
          </a:prstGeom>
        </p:spPr>
      </p:pic>
      <p:sp>
        <p:nvSpPr>
          <p:cNvPr id="6" name="Rectangle 5">
            <a:extLst>
              <a:ext uri="{FF2B5EF4-FFF2-40B4-BE49-F238E27FC236}">
                <a16:creationId xmlns:a16="http://schemas.microsoft.com/office/drawing/2014/main" id="{17F508E0-1498-4FC7-30EA-5AA5958D1983}"/>
              </a:ext>
            </a:extLst>
          </p:cNvPr>
          <p:cNvSpPr/>
          <p:nvPr/>
        </p:nvSpPr>
        <p:spPr>
          <a:xfrm>
            <a:off x="585216" y="3552551"/>
            <a:ext cx="11301984" cy="1883657"/>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Whether it’s organizing your to-do list, dodging traffic, or managing family gatherings, data structures are all around us.</a:t>
            </a:r>
          </a:p>
          <a:p>
            <a:pPr marL="342900" indent="-3429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Next time you’re stuck in traffic or deciding what to eat, just remember—you’re using a data structure without even realizing it!</a:t>
            </a:r>
          </a:p>
        </p:txBody>
      </p:sp>
    </p:spTree>
    <p:extLst>
      <p:ext uri="{BB962C8B-B14F-4D97-AF65-F5344CB8AC3E}">
        <p14:creationId xmlns:p14="http://schemas.microsoft.com/office/powerpoint/2010/main" val="540400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ED945F-B733-5C7C-05FC-4DDA91D176C0}"/>
              </a:ext>
            </a:extLst>
          </p:cNvPr>
          <p:cNvSpPr/>
          <p:nvPr/>
        </p:nvSpPr>
        <p:spPr>
          <a:xfrm>
            <a:off x="885279" y="84647"/>
            <a:ext cx="10421443" cy="6484467"/>
          </a:xfrm>
          <a:prstGeom prst="rect">
            <a:avLst/>
          </a:prstGeom>
          <a:noFill/>
        </p:spPr>
        <p:txBody>
          <a:bodyPr wrap="none" lIns="91440" tIns="45720" rIns="91440" bIns="45720">
            <a:spAutoFit/>
          </a:bodyPr>
          <a:lstStyle/>
          <a:p>
            <a:pPr algn="ctr">
              <a:lnSpc>
                <a:spcPct val="150000"/>
              </a:lnSpc>
            </a:pPr>
            <a:r>
              <a:rPr lang="en-US" sz="4400" b="0" i="1" cap="none" spc="0" dirty="0">
                <a:ln w="0"/>
                <a:solidFill>
                  <a:schemeClr val="tx1"/>
                </a:solidFill>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rPr>
              <a:t>Thank You!!</a:t>
            </a:r>
          </a:p>
          <a:p>
            <a:pPr algn="ctr">
              <a:lnSpc>
                <a:spcPct val="150000"/>
              </a:lnSpc>
            </a:pPr>
            <a:endParaRPr lang="en-US" sz="4400" i="1" dirty="0">
              <a:ln w="0"/>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endParaRPr>
          </a:p>
          <a:p>
            <a:pPr algn="ctr">
              <a:lnSpc>
                <a:spcPct val="150000"/>
              </a:lnSpc>
            </a:pPr>
            <a:endParaRPr lang="en-US" sz="4400" b="0" i="1" cap="none" spc="0" dirty="0">
              <a:ln w="0"/>
              <a:solidFill>
                <a:schemeClr val="tx1"/>
              </a:solidFill>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endParaRPr>
          </a:p>
          <a:p>
            <a:pPr algn="ctr">
              <a:lnSpc>
                <a:spcPct val="150000"/>
              </a:lnSpc>
            </a:pPr>
            <a:endParaRPr lang="en-US" sz="4400" i="1" dirty="0">
              <a:ln w="0"/>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endParaRPr>
          </a:p>
          <a:p>
            <a:pPr algn="ctr">
              <a:lnSpc>
                <a:spcPct val="150000"/>
              </a:lnSpc>
            </a:pPr>
            <a:endParaRPr lang="en-US" sz="4400" b="0" i="1" cap="none" spc="0" dirty="0">
              <a:ln w="0"/>
              <a:solidFill>
                <a:schemeClr val="tx1"/>
              </a:solidFill>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endParaRPr>
          </a:p>
          <a:p>
            <a:pPr algn="ctr">
              <a:lnSpc>
                <a:spcPct val="150000"/>
              </a:lnSpc>
            </a:pPr>
            <a:endParaRPr lang="en-US" i="1" dirty="0">
              <a:ln w="0"/>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endParaRPr>
          </a:p>
          <a:p>
            <a:pPr algn="ctr">
              <a:lnSpc>
                <a:spcPct val="150000"/>
              </a:lnSpc>
            </a:pPr>
            <a:r>
              <a:rPr lang="en-US" sz="4400" b="0" i="1" cap="none" spc="0" dirty="0">
                <a:ln w="0"/>
                <a:solidFill>
                  <a:schemeClr val="tx1"/>
                </a:solidFill>
                <a:effectLst>
                  <a:outerShdw blurRad="38100" dist="19050" dir="2700000" algn="tl" rotWithShape="0">
                    <a:schemeClr val="dk1">
                      <a:alpha val="40000"/>
                    </a:schemeClr>
                  </a:outerShdw>
                </a:effectLst>
                <a:latin typeface="Cascadia Mono Light" panose="020B0609020000020004" pitchFamily="49" charset="0"/>
                <a:ea typeface="Cascadia Mono Light" panose="020B0609020000020004" pitchFamily="49" charset="0"/>
                <a:cs typeface="Cascadia Mono Light" panose="020B0609020000020004" pitchFamily="49" charset="0"/>
              </a:rPr>
              <a:t> We are looking for question ??</a:t>
            </a:r>
          </a:p>
        </p:txBody>
      </p:sp>
      <p:sp>
        <p:nvSpPr>
          <p:cNvPr id="5" name="Flowchart: Connector 4">
            <a:extLst>
              <a:ext uri="{FF2B5EF4-FFF2-40B4-BE49-F238E27FC236}">
                <a16:creationId xmlns:a16="http://schemas.microsoft.com/office/drawing/2014/main" id="{5BE2FEAC-6089-BEFF-097C-DD1C0E10CA1A}"/>
              </a:ext>
            </a:extLst>
          </p:cNvPr>
          <p:cNvSpPr/>
          <p:nvPr/>
        </p:nvSpPr>
        <p:spPr>
          <a:xfrm>
            <a:off x="4074745" y="1365621"/>
            <a:ext cx="4204354" cy="3968685"/>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28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B6DB3B8-BED3-ED0B-C7D9-62443CAEB993}"/>
              </a:ext>
            </a:extLst>
          </p:cNvPr>
          <p:cNvGrpSpPr/>
          <p:nvPr/>
        </p:nvGrpSpPr>
        <p:grpSpPr>
          <a:xfrm>
            <a:off x="0" y="-53708"/>
            <a:ext cx="12419497" cy="6965412"/>
            <a:chOff x="0" y="-53708"/>
            <a:chExt cx="12419497" cy="6965412"/>
          </a:xfrm>
        </p:grpSpPr>
        <p:pic>
          <p:nvPicPr>
            <p:cNvPr id="3" name="Picture 2">
              <a:extLst>
                <a:ext uri="{FF2B5EF4-FFF2-40B4-BE49-F238E27FC236}">
                  <a16:creationId xmlns:a16="http://schemas.microsoft.com/office/drawing/2014/main" id="{6548B227-3AA6-9C4D-266C-2927E68B7996}"/>
                </a:ext>
              </a:extLst>
            </p:cNvPr>
            <p:cNvPicPr>
              <a:picLocks noChangeAspect="1"/>
            </p:cNvPicPr>
            <p:nvPr/>
          </p:nvPicPr>
          <p:blipFill>
            <a:blip r:embed="rId2"/>
            <a:stretch>
              <a:fillRect/>
            </a:stretch>
          </p:blipFill>
          <p:spPr>
            <a:xfrm>
              <a:off x="0" y="-53705"/>
              <a:ext cx="3139339" cy="6965409"/>
            </a:xfrm>
            <a:prstGeom prst="rect">
              <a:avLst/>
            </a:prstGeom>
          </p:spPr>
        </p:pic>
        <p:pic>
          <p:nvPicPr>
            <p:cNvPr id="5" name="Picture 4">
              <a:extLst>
                <a:ext uri="{FF2B5EF4-FFF2-40B4-BE49-F238E27FC236}">
                  <a16:creationId xmlns:a16="http://schemas.microsoft.com/office/drawing/2014/main" id="{1F401C64-2AE6-12C7-2E37-C768E5722D86}"/>
                </a:ext>
              </a:extLst>
            </p:cNvPr>
            <p:cNvPicPr>
              <a:picLocks noChangeAspect="1"/>
            </p:cNvPicPr>
            <p:nvPr/>
          </p:nvPicPr>
          <p:blipFill>
            <a:blip r:embed="rId2"/>
            <a:stretch>
              <a:fillRect/>
            </a:stretch>
          </p:blipFill>
          <p:spPr>
            <a:xfrm>
              <a:off x="3070409" y="-53708"/>
              <a:ext cx="3139339" cy="6965409"/>
            </a:xfrm>
            <a:prstGeom prst="rect">
              <a:avLst/>
            </a:prstGeom>
          </p:spPr>
        </p:pic>
        <p:pic>
          <p:nvPicPr>
            <p:cNvPr id="6" name="Picture 5">
              <a:extLst>
                <a:ext uri="{FF2B5EF4-FFF2-40B4-BE49-F238E27FC236}">
                  <a16:creationId xmlns:a16="http://schemas.microsoft.com/office/drawing/2014/main" id="{3CED1E9B-B027-9194-82B8-AD5F4C7C1957}"/>
                </a:ext>
              </a:extLst>
            </p:cNvPr>
            <p:cNvPicPr>
              <a:picLocks noChangeAspect="1"/>
            </p:cNvPicPr>
            <p:nvPr/>
          </p:nvPicPr>
          <p:blipFill>
            <a:blip r:embed="rId2"/>
            <a:stretch>
              <a:fillRect/>
            </a:stretch>
          </p:blipFill>
          <p:spPr>
            <a:xfrm>
              <a:off x="6186914" y="-53707"/>
              <a:ext cx="3139339" cy="6965409"/>
            </a:xfrm>
            <a:prstGeom prst="rect">
              <a:avLst/>
            </a:prstGeom>
          </p:spPr>
        </p:pic>
        <p:pic>
          <p:nvPicPr>
            <p:cNvPr id="7" name="Picture 6">
              <a:extLst>
                <a:ext uri="{FF2B5EF4-FFF2-40B4-BE49-F238E27FC236}">
                  <a16:creationId xmlns:a16="http://schemas.microsoft.com/office/drawing/2014/main" id="{75F9CB6D-6B9E-6B22-0485-CEA7A9908DBF}"/>
                </a:ext>
              </a:extLst>
            </p:cNvPr>
            <p:cNvPicPr>
              <a:picLocks noChangeAspect="1"/>
            </p:cNvPicPr>
            <p:nvPr/>
          </p:nvPicPr>
          <p:blipFill>
            <a:blip r:embed="rId2"/>
            <a:stretch>
              <a:fillRect/>
            </a:stretch>
          </p:blipFill>
          <p:spPr>
            <a:xfrm>
              <a:off x="9280158" y="-53708"/>
              <a:ext cx="3139339" cy="6965409"/>
            </a:xfrm>
            <a:prstGeom prst="rect">
              <a:avLst/>
            </a:prstGeom>
          </p:spPr>
        </p:pic>
      </p:grpSp>
      <p:sp>
        <p:nvSpPr>
          <p:cNvPr id="8" name="Rectangle 7">
            <a:extLst>
              <a:ext uri="{FF2B5EF4-FFF2-40B4-BE49-F238E27FC236}">
                <a16:creationId xmlns:a16="http://schemas.microsoft.com/office/drawing/2014/main" id="{5CC6B1E3-F240-3B5C-8C61-F88B2FA7EC08}"/>
              </a:ext>
            </a:extLst>
          </p:cNvPr>
          <p:cNvSpPr/>
          <p:nvPr/>
        </p:nvSpPr>
        <p:spPr>
          <a:xfrm>
            <a:off x="700018" y="195855"/>
            <a:ext cx="11491982" cy="6212278"/>
          </a:xfrm>
          <a:prstGeom prst="rect">
            <a:avLst/>
          </a:prstGeom>
          <a:noFill/>
        </p:spPr>
        <p:txBody>
          <a:bodyPr wrap="square" lIns="91440" tIns="45720" rIns="91440" bIns="45720">
            <a:spAutoFit/>
          </a:bodyPr>
          <a:lstStyle/>
          <a:p>
            <a:pPr algn="just">
              <a:lnSpc>
                <a:spcPct val="150000"/>
              </a:lnSpc>
            </a:pPr>
            <a:r>
              <a:rPr 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COURSE and FACULTY DETAILS</a:t>
            </a:r>
          </a:p>
          <a:p>
            <a:pPr algn="just">
              <a:lnSpc>
                <a:spcPct val="150000"/>
              </a:lnSpc>
            </a:pP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Course Title : Theory of Computation</a:t>
            </a:r>
          </a:p>
          <a:p>
            <a:pPr algn="just">
              <a:lnSpc>
                <a:spcPct val="150000"/>
              </a:lnSpc>
            </a:pP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Course Code : CSE228</a:t>
            </a:r>
          </a:p>
          <a:p>
            <a:pPr algn="just">
              <a:lnSpc>
                <a:spcPct val="150000"/>
              </a:lnSpc>
            </a:pP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endPar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lvl="8" algn="just">
              <a:lnSpc>
                <a:spcPct val="150000"/>
              </a:lnSpc>
            </a:pP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Faculty Details </a:t>
            </a:r>
          </a:p>
          <a:p>
            <a:pPr lvl="8" algn="just">
              <a:lnSpc>
                <a:spcPct val="150000"/>
              </a:lnSpc>
            </a:pP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Shah Md. Tanvir Siddique</a:t>
            </a:r>
          </a:p>
          <a:p>
            <a:pPr lvl="8" algn="just">
              <a:lnSpc>
                <a:spcPct val="150000"/>
              </a:lnSpc>
            </a:pP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Assistant Professor</a:t>
            </a:r>
          </a:p>
          <a:p>
            <a:pPr lvl="8" algn="just">
              <a:lnSpc>
                <a:spcPct val="150000"/>
              </a:lnSpc>
            </a:pP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Department of CSE</a:t>
            </a:r>
          </a:p>
          <a:p>
            <a:pPr lvl="8" algn="just">
              <a:lnSpc>
                <a:spcPct val="150000"/>
              </a:lnSpc>
            </a:pPr>
            <a:r>
              <a:rPr lang="en-US" sz="2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Daffodil International University</a:t>
            </a:r>
          </a:p>
        </p:txBody>
      </p:sp>
      <p:pic>
        <p:nvPicPr>
          <p:cNvPr id="13" name="Picture 12" descr="A blue and green logo with text">
            <a:extLst>
              <a:ext uri="{FF2B5EF4-FFF2-40B4-BE49-F238E27FC236}">
                <a16:creationId xmlns:a16="http://schemas.microsoft.com/office/drawing/2014/main" id="{DB1C0E84-F5ED-96E2-D1E0-F93CE3345D46}"/>
              </a:ext>
            </a:extLst>
          </p:cNvPr>
          <p:cNvPicPr>
            <a:picLocks noChangeAspect="1"/>
          </p:cNvPicPr>
          <p:nvPr/>
        </p:nvPicPr>
        <p:blipFill>
          <a:blip r:embed="rId3">
            <a:extLst>
              <a:ext uri="{28A0092B-C50C-407E-A947-70E740481C1C}">
                <a14:useLocalDpi xmlns:a14="http://schemas.microsoft.com/office/drawing/2010/main" val="0"/>
              </a:ext>
            </a:extLst>
          </a:blip>
          <a:srcRect r="59105" b="-216"/>
          <a:stretch/>
        </p:blipFill>
        <p:spPr>
          <a:xfrm>
            <a:off x="9280157" y="298488"/>
            <a:ext cx="1822390" cy="1782238"/>
          </a:xfrm>
          <a:prstGeom prst="rect">
            <a:avLst/>
          </a:prstGeom>
        </p:spPr>
      </p:pic>
      <p:pic>
        <p:nvPicPr>
          <p:cNvPr id="14" name="Picture 13">
            <a:extLst>
              <a:ext uri="{FF2B5EF4-FFF2-40B4-BE49-F238E27FC236}">
                <a16:creationId xmlns:a16="http://schemas.microsoft.com/office/drawing/2014/main" id="{450A0E14-6C94-7290-6DC6-52FEFA0761C1}"/>
              </a:ext>
            </a:extLst>
          </p:cNvPr>
          <p:cNvPicPr>
            <a:picLocks noChangeAspect="1"/>
          </p:cNvPicPr>
          <p:nvPr/>
        </p:nvPicPr>
        <p:blipFill>
          <a:blip r:embed="rId2"/>
          <a:srcRect l="89602" t="27764" b="68713"/>
          <a:stretch/>
        </p:blipFill>
        <p:spPr>
          <a:xfrm rot="16200000">
            <a:off x="10906606" y="1762105"/>
            <a:ext cx="391886" cy="245357"/>
          </a:xfrm>
          <a:prstGeom prst="rect">
            <a:avLst/>
          </a:prstGeom>
        </p:spPr>
      </p:pic>
    </p:spTree>
    <p:extLst>
      <p:ext uri="{BB962C8B-B14F-4D97-AF65-F5344CB8AC3E}">
        <p14:creationId xmlns:p14="http://schemas.microsoft.com/office/powerpoint/2010/main" val="216390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411A-C4C9-31DD-81D4-0BBDD84651C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BF53F951-01DB-4637-7F41-B3B3415A669B}"/>
              </a:ext>
            </a:extLst>
          </p:cNvPr>
          <p:cNvGrpSpPr/>
          <p:nvPr/>
        </p:nvGrpSpPr>
        <p:grpSpPr>
          <a:xfrm>
            <a:off x="0" y="-53708"/>
            <a:ext cx="12419497" cy="6965412"/>
            <a:chOff x="0" y="-53708"/>
            <a:chExt cx="12419497" cy="6965412"/>
          </a:xfrm>
        </p:grpSpPr>
        <p:pic>
          <p:nvPicPr>
            <p:cNvPr id="3" name="Picture 2">
              <a:extLst>
                <a:ext uri="{FF2B5EF4-FFF2-40B4-BE49-F238E27FC236}">
                  <a16:creationId xmlns:a16="http://schemas.microsoft.com/office/drawing/2014/main" id="{12084B84-12C0-C37F-8A20-0CEFBD0CA013}"/>
                </a:ext>
              </a:extLst>
            </p:cNvPr>
            <p:cNvPicPr>
              <a:picLocks noChangeAspect="1"/>
            </p:cNvPicPr>
            <p:nvPr/>
          </p:nvPicPr>
          <p:blipFill>
            <a:blip r:embed="rId2"/>
            <a:stretch>
              <a:fillRect/>
            </a:stretch>
          </p:blipFill>
          <p:spPr>
            <a:xfrm>
              <a:off x="0" y="-53705"/>
              <a:ext cx="3139339" cy="6965409"/>
            </a:xfrm>
            <a:prstGeom prst="rect">
              <a:avLst/>
            </a:prstGeom>
          </p:spPr>
        </p:pic>
        <p:pic>
          <p:nvPicPr>
            <p:cNvPr id="5" name="Picture 4">
              <a:extLst>
                <a:ext uri="{FF2B5EF4-FFF2-40B4-BE49-F238E27FC236}">
                  <a16:creationId xmlns:a16="http://schemas.microsoft.com/office/drawing/2014/main" id="{EF91C8F2-A9AB-F576-31E1-F537B2C1AF43}"/>
                </a:ext>
              </a:extLst>
            </p:cNvPr>
            <p:cNvPicPr>
              <a:picLocks noChangeAspect="1"/>
            </p:cNvPicPr>
            <p:nvPr/>
          </p:nvPicPr>
          <p:blipFill>
            <a:blip r:embed="rId2"/>
            <a:stretch>
              <a:fillRect/>
            </a:stretch>
          </p:blipFill>
          <p:spPr>
            <a:xfrm>
              <a:off x="3070409" y="-53708"/>
              <a:ext cx="3139339" cy="6965409"/>
            </a:xfrm>
            <a:prstGeom prst="rect">
              <a:avLst/>
            </a:prstGeom>
          </p:spPr>
        </p:pic>
        <p:pic>
          <p:nvPicPr>
            <p:cNvPr id="6" name="Picture 5">
              <a:extLst>
                <a:ext uri="{FF2B5EF4-FFF2-40B4-BE49-F238E27FC236}">
                  <a16:creationId xmlns:a16="http://schemas.microsoft.com/office/drawing/2014/main" id="{4F476B22-C5F3-50A8-8B89-EBAC8AB1CA61}"/>
                </a:ext>
              </a:extLst>
            </p:cNvPr>
            <p:cNvPicPr>
              <a:picLocks noChangeAspect="1"/>
            </p:cNvPicPr>
            <p:nvPr/>
          </p:nvPicPr>
          <p:blipFill>
            <a:blip r:embed="rId2"/>
            <a:stretch>
              <a:fillRect/>
            </a:stretch>
          </p:blipFill>
          <p:spPr>
            <a:xfrm>
              <a:off x="6186914" y="-53707"/>
              <a:ext cx="3139339" cy="6965409"/>
            </a:xfrm>
            <a:prstGeom prst="rect">
              <a:avLst/>
            </a:prstGeom>
          </p:spPr>
        </p:pic>
        <p:pic>
          <p:nvPicPr>
            <p:cNvPr id="7" name="Picture 6">
              <a:extLst>
                <a:ext uri="{FF2B5EF4-FFF2-40B4-BE49-F238E27FC236}">
                  <a16:creationId xmlns:a16="http://schemas.microsoft.com/office/drawing/2014/main" id="{739D62C4-AD5B-1724-8794-4822969E04B1}"/>
                </a:ext>
              </a:extLst>
            </p:cNvPr>
            <p:cNvPicPr>
              <a:picLocks noChangeAspect="1"/>
            </p:cNvPicPr>
            <p:nvPr/>
          </p:nvPicPr>
          <p:blipFill>
            <a:blip r:embed="rId2"/>
            <a:stretch>
              <a:fillRect/>
            </a:stretch>
          </p:blipFill>
          <p:spPr>
            <a:xfrm>
              <a:off x="9280158" y="-53708"/>
              <a:ext cx="3139339" cy="6965409"/>
            </a:xfrm>
            <a:prstGeom prst="rect">
              <a:avLst/>
            </a:prstGeom>
          </p:spPr>
        </p:pic>
      </p:grpSp>
      <p:sp>
        <p:nvSpPr>
          <p:cNvPr id="8" name="Rectangle 7">
            <a:extLst>
              <a:ext uri="{FF2B5EF4-FFF2-40B4-BE49-F238E27FC236}">
                <a16:creationId xmlns:a16="http://schemas.microsoft.com/office/drawing/2014/main" id="{0E0AFB9B-9D49-19A8-FF47-CCECB302DF18}"/>
              </a:ext>
            </a:extLst>
          </p:cNvPr>
          <p:cNvSpPr/>
          <p:nvPr/>
        </p:nvSpPr>
        <p:spPr>
          <a:xfrm>
            <a:off x="494220" y="491130"/>
            <a:ext cx="12424528" cy="5196615"/>
          </a:xfrm>
          <a:prstGeom prst="rect">
            <a:avLst/>
          </a:prstGeom>
          <a:noFill/>
        </p:spPr>
        <p:txBody>
          <a:bodyPr wrap="square" lIns="91440" tIns="45720" rIns="91440" bIns="45720">
            <a:spAutoFit/>
          </a:bodyPr>
          <a:lstStyle/>
          <a:p>
            <a:pPr algn="just">
              <a:lnSpc>
                <a:spcPct val="150000"/>
              </a:lnSpc>
            </a:pPr>
            <a:r>
              <a:rPr lang="en-US" sz="28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Team Members and Contents</a:t>
            </a:r>
          </a:p>
          <a:p>
            <a:pPr algn="just">
              <a:lnSpc>
                <a:spcPct val="150000"/>
              </a:lnSpc>
            </a:pPr>
            <a:endParaRPr lang="en-US" sz="3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r>
              <a:rPr lang="en-US" sz="2000" dirty="0">
                <a:ln w="0"/>
                <a:latin typeface="Times New Roman" panose="02020603050405020304" pitchFamily="18" charset="0"/>
                <a:cs typeface="Times New Roman" panose="02020603050405020304" pitchFamily="18" charset="0"/>
              </a:rPr>
              <a:t>	Name : S.M. Sadman Al Siam         		 Name</a:t>
            </a:r>
            <a:r>
              <a:rPr lang="en-GB" sz="2000" dirty="0">
                <a:ln w="0"/>
                <a:latin typeface="Times New Roman" panose="02020603050405020304" pitchFamily="18" charset="0"/>
                <a:cs typeface="Times New Roman" panose="02020603050405020304" pitchFamily="18" charset="0"/>
              </a:rPr>
              <a:t>:  Md. </a:t>
            </a:r>
            <a:r>
              <a:rPr lang="en-GB" sz="2000" dirty="0" err="1">
                <a:ln w="0"/>
                <a:latin typeface="Times New Roman" panose="02020603050405020304" pitchFamily="18" charset="0"/>
                <a:cs typeface="Times New Roman" panose="02020603050405020304" pitchFamily="18" charset="0"/>
              </a:rPr>
              <a:t>Sazzadul</a:t>
            </a:r>
            <a:r>
              <a:rPr lang="en-GB" sz="2000" dirty="0">
                <a:ln w="0"/>
                <a:latin typeface="Times New Roman" panose="02020603050405020304" pitchFamily="18" charset="0"/>
                <a:cs typeface="Times New Roman" panose="02020603050405020304" pitchFamily="18" charset="0"/>
              </a:rPr>
              <a:t> Islam </a:t>
            </a:r>
            <a:r>
              <a:rPr lang="en-GB" sz="2000" dirty="0" err="1">
                <a:ln w="0"/>
                <a:latin typeface="Times New Roman" panose="02020603050405020304" pitchFamily="18" charset="0"/>
                <a:cs typeface="Times New Roman" panose="02020603050405020304" pitchFamily="18" charset="0"/>
              </a:rPr>
              <a:t>Shaon</a:t>
            </a:r>
            <a:endParaRPr lang="en-US" sz="2000" dirty="0">
              <a:ln w="0"/>
              <a:latin typeface="Times New Roman" panose="02020603050405020304" pitchFamily="18" charset="0"/>
              <a:cs typeface="Times New Roman" panose="02020603050405020304" pitchFamily="18" charset="0"/>
            </a:endParaRPr>
          </a:p>
          <a:p>
            <a:pPr algn="just">
              <a:lnSpc>
                <a:spcPct val="150000"/>
              </a:lnSpc>
            </a:pPr>
            <a:r>
              <a:rPr lang="en-US" sz="2000" b="0" cap="none" spc="0" dirty="0">
                <a:ln w="0"/>
                <a:solidFill>
                  <a:schemeClr val="tx1"/>
                </a:solidFill>
                <a:latin typeface="Times New Roman" panose="02020603050405020304" pitchFamily="18" charset="0"/>
                <a:cs typeface="Times New Roman" panose="02020603050405020304" pitchFamily="18" charset="0"/>
              </a:rPr>
              <a:t>	ID </a:t>
            </a:r>
            <a:r>
              <a:rPr lang="en-US" sz="2000" dirty="0">
                <a:ln w="0"/>
                <a:latin typeface="Times New Roman" panose="02020603050405020304" pitchFamily="18" charset="0"/>
                <a:cs typeface="Times New Roman" panose="02020603050405020304" pitchFamily="18" charset="0"/>
              </a:rPr>
              <a:t>: 0242310005101195                   	 ID : 0242310005101</a:t>
            </a:r>
            <a:r>
              <a:rPr lang="en-GB" sz="2000" dirty="0">
                <a:ln w="0"/>
                <a:latin typeface="Times New Roman" panose="02020603050405020304" pitchFamily="18" charset="0"/>
                <a:cs typeface="Times New Roman" panose="02020603050405020304" pitchFamily="18" charset="0"/>
              </a:rPr>
              <a:t>028</a:t>
            </a:r>
            <a:endParaRPr lang="en-US" sz="2000" dirty="0">
              <a:ln w="0"/>
              <a:latin typeface="Times New Roman" panose="02020603050405020304" pitchFamily="18" charset="0"/>
              <a:cs typeface="Times New Roman" panose="02020603050405020304" pitchFamily="18" charset="0"/>
            </a:endParaRPr>
          </a:p>
          <a:p>
            <a:pPr algn="just">
              <a:lnSpc>
                <a:spcPct val="150000"/>
              </a:lnSpc>
            </a:pPr>
            <a:r>
              <a:rPr lang="en-US" sz="2000" b="0" cap="none" spc="0" dirty="0">
                <a:ln w="0"/>
                <a:solidFill>
                  <a:schemeClr val="tx1"/>
                </a:solidFill>
                <a:latin typeface="Times New Roman" panose="02020603050405020304" pitchFamily="18" charset="0"/>
                <a:cs typeface="Times New Roman" panose="02020603050405020304" pitchFamily="18" charset="0"/>
              </a:rPr>
              <a:t>	Topic : Introduction		          	 Topic : Array + Linked List</a:t>
            </a:r>
          </a:p>
          <a:p>
            <a:pPr algn="just">
              <a:lnSpc>
                <a:spcPct val="150000"/>
              </a:lnSpc>
            </a:pPr>
            <a:endParaRPr lang="en-US" sz="3600" dirty="0">
              <a:ln w="0"/>
              <a:latin typeface="Times New Roman" panose="02020603050405020304" pitchFamily="18" charset="0"/>
              <a:cs typeface="Times New Roman" panose="02020603050405020304" pitchFamily="18" charset="0"/>
            </a:endParaRPr>
          </a:p>
          <a:p>
            <a:pPr algn="just">
              <a:lnSpc>
                <a:spcPct val="150000"/>
              </a:lnSpc>
            </a:pPr>
            <a:r>
              <a:rPr lang="en-US" sz="2000" b="0" cap="none" spc="0" dirty="0">
                <a:ln w="0"/>
                <a:solidFill>
                  <a:schemeClr val="tx1"/>
                </a:solidFill>
                <a:latin typeface="Times New Roman" panose="02020603050405020304" pitchFamily="18" charset="0"/>
                <a:cs typeface="Times New Roman" panose="02020603050405020304" pitchFamily="18" charset="0"/>
              </a:rPr>
              <a:t>Name :</a:t>
            </a:r>
            <a:r>
              <a:rPr lang="en-GB" sz="2000" b="0" cap="none" spc="0" dirty="0" err="1">
                <a:ln w="0"/>
                <a:solidFill>
                  <a:schemeClr val="tx1"/>
                </a:solidFill>
                <a:latin typeface="Times New Roman" panose="02020603050405020304" pitchFamily="18" charset="0"/>
                <a:cs typeface="Times New Roman" panose="02020603050405020304" pitchFamily="18" charset="0"/>
              </a:rPr>
              <a:t>Meheruba</a:t>
            </a:r>
            <a:r>
              <a:rPr lang="en-GB" sz="2000" b="0" cap="none" spc="0" dirty="0">
                <a:ln w="0"/>
                <a:solidFill>
                  <a:schemeClr val="tx1"/>
                </a:solidFill>
                <a:latin typeface="Times New Roman" panose="02020603050405020304" pitchFamily="18" charset="0"/>
                <a:cs typeface="Times New Roman" panose="02020603050405020304" pitchFamily="18" charset="0"/>
              </a:rPr>
              <a:t> </a:t>
            </a:r>
            <a:r>
              <a:rPr lang="en-GB" sz="2000" b="0" cap="none" spc="0" dirty="0" err="1">
                <a:ln w="0"/>
                <a:solidFill>
                  <a:schemeClr val="tx1"/>
                </a:solidFill>
                <a:latin typeface="Times New Roman" panose="02020603050405020304" pitchFamily="18" charset="0"/>
                <a:cs typeface="Times New Roman" panose="02020603050405020304" pitchFamily="18" charset="0"/>
              </a:rPr>
              <a:t>Binte</a:t>
            </a:r>
            <a:r>
              <a:rPr lang="en-GB" sz="2000" b="0" cap="none" spc="0" dirty="0">
                <a:ln w="0"/>
                <a:solidFill>
                  <a:schemeClr val="tx1"/>
                </a:solidFill>
                <a:latin typeface="Times New Roman" panose="02020603050405020304" pitchFamily="18" charset="0"/>
                <a:cs typeface="Times New Roman" panose="02020603050405020304" pitchFamily="18" charset="0"/>
              </a:rPr>
              <a:t> </a:t>
            </a:r>
            <a:r>
              <a:rPr lang="en-GB" sz="2000" b="0" cap="none" spc="0" dirty="0" err="1">
                <a:ln w="0"/>
                <a:solidFill>
                  <a:schemeClr val="tx1"/>
                </a:solidFill>
                <a:latin typeface="Times New Roman" panose="02020603050405020304" pitchFamily="18" charset="0"/>
                <a:cs typeface="Times New Roman" panose="02020603050405020304" pitchFamily="18" charset="0"/>
              </a:rPr>
              <a:t>Kashem</a:t>
            </a:r>
            <a:r>
              <a:rPr lang="en-GB" sz="2000" b="0" cap="none" spc="0" dirty="0">
                <a:ln w="0"/>
                <a:solidFill>
                  <a:schemeClr val="tx1"/>
                </a:solidFill>
                <a:latin typeface="Times New Roman" panose="02020603050405020304" pitchFamily="18" charset="0"/>
                <a:cs typeface="Times New Roman" panose="02020603050405020304" pitchFamily="18" charset="0"/>
              </a:rPr>
              <a:t> Anti</a:t>
            </a:r>
            <a:r>
              <a:rPr lang="en-US" sz="2000" dirty="0">
                <a:latin typeface="Times New Roman" panose="02020603050405020304" pitchFamily="18" charset="0"/>
                <a:cs typeface="Times New Roman" panose="02020603050405020304" pitchFamily="18" charset="0"/>
              </a:rPr>
              <a:t>          Name : Tasmia </a:t>
            </a:r>
            <a:r>
              <a:rPr lang="en-US" sz="2000" dirty="0" err="1">
                <a:latin typeface="Times New Roman" panose="02020603050405020304" pitchFamily="18" charset="0"/>
                <a:cs typeface="Times New Roman" panose="02020603050405020304" pitchFamily="18" charset="0"/>
              </a:rPr>
              <a:t>Tarannum</a:t>
            </a:r>
            <a:r>
              <a:rPr lang="en-US" sz="2000" dirty="0">
                <a:latin typeface="Times New Roman" panose="02020603050405020304" pitchFamily="18" charset="0"/>
                <a:cs typeface="Times New Roman" panose="02020603050405020304" pitchFamily="18" charset="0"/>
              </a:rPr>
              <a:t> Silme              Name : Md. Hasib Hossain</a:t>
            </a:r>
          </a:p>
          <a:p>
            <a:pPr algn="just">
              <a:lnSpc>
                <a:spcPct val="150000"/>
              </a:lnSpc>
            </a:pPr>
            <a:r>
              <a:rPr lang="en-US" sz="2000" b="0" cap="none" spc="0" dirty="0">
                <a:ln w="0"/>
                <a:solidFill>
                  <a:schemeClr val="tx1"/>
                </a:solidFill>
                <a:latin typeface="Times New Roman" panose="02020603050405020304" pitchFamily="18" charset="0"/>
                <a:cs typeface="Times New Roman" panose="02020603050405020304" pitchFamily="18" charset="0"/>
              </a:rPr>
              <a:t>ID : </a:t>
            </a:r>
            <a:r>
              <a:rPr lang="en-US" sz="2000" dirty="0">
                <a:latin typeface="Times New Roman" panose="02020603050405020304" pitchFamily="18" charset="0"/>
                <a:cs typeface="Times New Roman" panose="02020603050405020304" pitchFamily="18" charset="0"/>
              </a:rPr>
              <a:t>0242310005101</a:t>
            </a:r>
            <a:r>
              <a:rPr lang="en-GB" sz="2000" dirty="0">
                <a:latin typeface="Times New Roman" panose="02020603050405020304" pitchFamily="18" charset="0"/>
                <a:cs typeface="Times New Roman" panose="02020603050405020304" pitchFamily="18" charset="0"/>
              </a:rPr>
              <a:t>157</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ID : 0242310005101090 </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ID : 0242310005101195</a:t>
            </a:r>
          </a:p>
          <a:p>
            <a:pPr algn="just">
              <a:lnSpc>
                <a:spcPct val="150000"/>
              </a:lnSpc>
            </a:pPr>
            <a:r>
              <a:rPr lang="en-US" sz="2000" dirty="0">
                <a:ln w="0"/>
                <a:latin typeface="Times New Roman" panose="02020603050405020304" pitchFamily="18" charset="0"/>
                <a:cs typeface="Times New Roman" panose="02020603050405020304" pitchFamily="18" charset="0"/>
              </a:rPr>
              <a:t>Topic : Stack + Queue</a:t>
            </a:r>
            <a:r>
              <a:rPr lang="en-US" sz="2400" dirty="0">
                <a:ln w="0"/>
                <a:latin typeface="Times New Roman" panose="02020603050405020304" pitchFamily="18" charset="0"/>
                <a:cs typeface="Times New Roman" panose="02020603050405020304" pitchFamily="18" charset="0"/>
              </a:rPr>
              <a:t>		       </a:t>
            </a:r>
            <a:r>
              <a:rPr lang="en-US" sz="2000" dirty="0">
                <a:ln w="0"/>
                <a:latin typeface="Times New Roman" panose="02020603050405020304" pitchFamily="18" charset="0"/>
                <a:cs typeface="Times New Roman" panose="02020603050405020304" pitchFamily="18" charset="0"/>
              </a:rPr>
              <a:t>Topic : Tree</a:t>
            </a:r>
            <a:r>
              <a:rPr lang="en-US" sz="2400" dirty="0">
                <a:ln w="0"/>
                <a:latin typeface="Times New Roman" panose="02020603050405020304" pitchFamily="18" charset="0"/>
                <a:cs typeface="Times New Roman" panose="02020603050405020304" pitchFamily="18" charset="0"/>
              </a:rPr>
              <a:t>			             </a:t>
            </a:r>
            <a:r>
              <a:rPr lang="en-US" sz="2000" dirty="0">
                <a:ln w="0"/>
                <a:latin typeface="Times New Roman" panose="02020603050405020304" pitchFamily="18" charset="0"/>
                <a:cs typeface="Times New Roman" panose="02020603050405020304" pitchFamily="18" charset="0"/>
              </a:rPr>
              <a:t>Topic : Graph + Conclusion</a:t>
            </a:r>
            <a:endParaRPr lang="en-US" sz="2400" cap="none" spc="0" dirty="0">
              <a:ln w="0"/>
              <a:solidFill>
                <a:schemeClr val="tx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67D003B-6C70-02FF-1F2B-4013CF42D097}"/>
              </a:ext>
            </a:extLst>
          </p:cNvPr>
          <p:cNvPicPr>
            <a:picLocks noChangeAspect="1"/>
          </p:cNvPicPr>
          <p:nvPr/>
        </p:nvPicPr>
        <p:blipFill>
          <a:blip r:embed="rId2"/>
          <a:srcRect l="89602" t="27764" b="68713"/>
          <a:stretch/>
        </p:blipFill>
        <p:spPr>
          <a:xfrm rot="16200000">
            <a:off x="10906606" y="1762105"/>
            <a:ext cx="391886" cy="245357"/>
          </a:xfrm>
          <a:prstGeom prst="rect">
            <a:avLst/>
          </a:prstGeom>
        </p:spPr>
      </p:pic>
    </p:spTree>
    <p:extLst>
      <p:ext uri="{BB962C8B-B14F-4D97-AF65-F5344CB8AC3E}">
        <p14:creationId xmlns:p14="http://schemas.microsoft.com/office/powerpoint/2010/main" val="332181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E3EE"/>
        </a:solidFill>
        <a:effectLst/>
      </p:bgPr>
    </p:bg>
    <p:spTree>
      <p:nvGrpSpPr>
        <p:cNvPr id="1" name=""/>
        <p:cNvGrpSpPr/>
        <p:nvPr/>
      </p:nvGrpSpPr>
      <p:grpSpPr>
        <a:xfrm>
          <a:off x="0" y="0"/>
          <a:ext cx="0" cy="0"/>
          <a:chOff x="0" y="0"/>
          <a:chExt cx="0" cy="0"/>
        </a:xfrm>
      </p:grpSpPr>
      <p:pic>
        <p:nvPicPr>
          <p:cNvPr id="11" name="Picture 10" descr="A network of people connected to blue string">
            <a:extLst>
              <a:ext uri="{FF2B5EF4-FFF2-40B4-BE49-F238E27FC236}">
                <a16:creationId xmlns:a16="http://schemas.microsoft.com/office/drawing/2014/main" id="{D66A0D3B-099F-43A4-5E42-83AFDB073E23}"/>
              </a:ext>
            </a:extLst>
          </p:cNvPr>
          <p:cNvPicPr>
            <a:picLocks noChangeAspect="1"/>
          </p:cNvPicPr>
          <p:nvPr/>
        </p:nvPicPr>
        <p:blipFill>
          <a:blip r:embed="rId2">
            <a:extLst>
              <a:ext uri="{28A0092B-C50C-407E-A947-70E740481C1C}">
                <a14:useLocalDpi xmlns:a14="http://schemas.microsoft.com/office/drawing/2010/main" val="0"/>
              </a:ext>
            </a:extLst>
          </a:blip>
          <a:srcRect l="35288"/>
          <a:stretch/>
        </p:blipFill>
        <p:spPr>
          <a:xfrm>
            <a:off x="6165130" y="-2"/>
            <a:ext cx="6656942" cy="6858000"/>
          </a:xfrm>
          <a:prstGeom prst="rect">
            <a:avLst/>
          </a:prstGeom>
        </p:spPr>
      </p:pic>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2C93DC1E-9DB4-0F6D-03B2-F199670B73C8}"/>
              </a:ext>
            </a:extLst>
          </p:cNvPr>
          <p:cNvSpPr/>
          <p:nvPr/>
        </p:nvSpPr>
        <p:spPr>
          <a:xfrm>
            <a:off x="654551" y="355816"/>
            <a:ext cx="5262340" cy="6146363"/>
          </a:xfrm>
          <a:prstGeom prst="rect">
            <a:avLst/>
          </a:prstGeom>
          <a:noFill/>
        </p:spPr>
        <p:txBody>
          <a:bodyPr wrap="square" lIns="91440" tIns="45720" rIns="91440" bIns="45720">
            <a:spAutoFit/>
          </a:bodyPr>
          <a:lstStyle/>
          <a:p>
            <a:pPr algn="just"/>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What are Data Structures ?</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just"/>
            <a:endParaRPr lang="en-US" sz="1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structures are ways of organizing and storing data so that it can be accessed and modified efficiently.</a:t>
            </a:r>
          </a:p>
          <a:p>
            <a:pPr algn="just"/>
            <a:endParaRPr lang="en-US" sz="1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Types of Data Structures:</a:t>
            </a:r>
          </a:p>
          <a:p>
            <a:pPr algn="just">
              <a:lnSpc>
                <a:spcPct val="150000"/>
              </a:lnSpc>
            </a:pPr>
            <a:endPar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Arrays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Linked Lists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Stacks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Queues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Trees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Graphs</a:t>
            </a:r>
          </a:p>
          <a:p>
            <a:pPr marL="228600" indent="-228600" algn="just">
              <a:lnSpc>
                <a:spcPct val="150000"/>
              </a:lnSpc>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Hash Maps</a:t>
            </a:r>
          </a:p>
        </p:txBody>
      </p:sp>
    </p:spTree>
    <p:extLst>
      <p:ext uri="{BB962C8B-B14F-4D97-AF65-F5344CB8AC3E}">
        <p14:creationId xmlns:p14="http://schemas.microsoft.com/office/powerpoint/2010/main" val="385806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0094AC-344F-9F8B-196C-A47332EF742A}"/>
              </a:ext>
            </a:extLst>
          </p:cNvPr>
          <p:cNvSpPr/>
          <p:nvPr/>
        </p:nvSpPr>
        <p:spPr>
          <a:xfrm>
            <a:off x="183744" y="589556"/>
            <a:ext cx="6124009" cy="5259388"/>
          </a:xfrm>
          <a:prstGeom prst="rect">
            <a:avLst/>
          </a:prstGeom>
          <a:noFill/>
        </p:spPr>
        <p:txBody>
          <a:bodyPr wrap="square" lIns="91440" tIns="45720" rIns="91440" bIns="45720">
            <a:spAutoFit/>
          </a:bodyPr>
          <a:lstStyle/>
          <a:p>
            <a:pPr algn="just">
              <a:lnSpc>
                <a:spcPct val="150000"/>
              </a:lnSpc>
            </a:pPr>
            <a:r>
              <a:rPr lang="en-US" sz="20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Arrays in Everyday Life</a:t>
            </a:r>
          </a:p>
          <a:p>
            <a:pPr algn="just">
              <a:lnSpc>
                <a:spcPct val="150000"/>
              </a:lnSpc>
            </a:pPr>
            <a:endParaRPr lang="en-US" sz="12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The Grocery List Dilemma </a:t>
            </a:r>
          </a:p>
          <a:p>
            <a:pPr algn="just">
              <a:lnSpc>
                <a:spcPct val="150000"/>
              </a:lnSpc>
            </a:pPr>
            <a:endPar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Picture this: You're at New Market, and you’ve got a list of things to buy—atta, eggs, chilis, and that special </a:t>
            </a:r>
            <a:r>
              <a:rPr lang="en-US"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mishti</a:t>
            </a: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your mom loves. This list is an array—each item has its place, just like your hopes of buying everything within budget.</a:t>
            </a:r>
          </a:p>
          <a:p>
            <a:pPr algn="just">
              <a:lnSpc>
                <a:spcPct val="150000"/>
              </a:lnSpc>
            </a:pP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Arrays = Organized Chaos</a:t>
            </a: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Fixed size: The same way your wallet has a limit.</a:t>
            </a: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Fast access: Like how you know exactly where the </a:t>
            </a:r>
            <a:r>
              <a:rPr lang="en-US"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mishti</a:t>
            </a: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shops are!</a:t>
            </a:r>
          </a:p>
        </p:txBody>
      </p:sp>
      <p:grpSp>
        <p:nvGrpSpPr>
          <p:cNvPr id="11" name="Group 10">
            <a:extLst>
              <a:ext uri="{FF2B5EF4-FFF2-40B4-BE49-F238E27FC236}">
                <a16:creationId xmlns:a16="http://schemas.microsoft.com/office/drawing/2014/main" id="{33B756D4-79CA-15D6-EB41-77646F477AF3}"/>
              </a:ext>
            </a:extLst>
          </p:cNvPr>
          <p:cNvGrpSpPr/>
          <p:nvPr/>
        </p:nvGrpSpPr>
        <p:grpSpPr>
          <a:xfrm>
            <a:off x="6432925" y="2658357"/>
            <a:ext cx="5759075" cy="1140052"/>
            <a:chOff x="6432925" y="2658357"/>
            <a:chExt cx="5759075" cy="1140052"/>
          </a:xfrm>
        </p:grpSpPr>
        <p:sp>
          <p:nvSpPr>
            <p:cNvPr id="5" name="Rectangle 4">
              <a:extLst>
                <a:ext uri="{FF2B5EF4-FFF2-40B4-BE49-F238E27FC236}">
                  <a16:creationId xmlns:a16="http://schemas.microsoft.com/office/drawing/2014/main" id="{3F2682D9-0E3D-8DA9-F825-C8E4A2E5FE60}"/>
                </a:ext>
              </a:extLst>
            </p:cNvPr>
            <p:cNvSpPr/>
            <p:nvPr/>
          </p:nvSpPr>
          <p:spPr>
            <a:xfrm>
              <a:off x="6432925" y="2658357"/>
              <a:ext cx="1253765" cy="112178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D227CEB-AD45-DFA6-E419-7041468C2989}"/>
                </a:ext>
              </a:extLst>
            </p:cNvPr>
            <p:cNvSpPr/>
            <p:nvPr/>
          </p:nvSpPr>
          <p:spPr>
            <a:xfrm>
              <a:off x="7933526" y="2667488"/>
              <a:ext cx="1253765" cy="1121789"/>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078228-E52D-BA4B-835C-77A484D30C50}"/>
                </a:ext>
              </a:extLst>
            </p:cNvPr>
            <p:cNvSpPr/>
            <p:nvPr/>
          </p:nvSpPr>
          <p:spPr>
            <a:xfrm>
              <a:off x="10938235" y="2676620"/>
              <a:ext cx="1253765" cy="112178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92D3525-11FB-F3A3-1ED5-F86A198031DB}"/>
                </a:ext>
              </a:extLst>
            </p:cNvPr>
            <p:cNvSpPr/>
            <p:nvPr/>
          </p:nvSpPr>
          <p:spPr>
            <a:xfrm>
              <a:off x="9434127" y="2667488"/>
              <a:ext cx="1253765" cy="112178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Arrow: Right 11">
            <a:extLst>
              <a:ext uri="{FF2B5EF4-FFF2-40B4-BE49-F238E27FC236}">
                <a16:creationId xmlns:a16="http://schemas.microsoft.com/office/drawing/2014/main" id="{5CA4677E-7AC1-12DD-FED8-73E14FA07972}"/>
              </a:ext>
            </a:extLst>
          </p:cNvPr>
          <p:cNvSpPr/>
          <p:nvPr/>
        </p:nvSpPr>
        <p:spPr>
          <a:xfrm rot="19917998">
            <a:off x="5892324" y="4779390"/>
            <a:ext cx="7965649" cy="112178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AF6C40B-06EB-B5E3-9680-B11EFC2583D1}"/>
              </a:ext>
            </a:extLst>
          </p:cNvPr>
          <p:cNvSpPr/>
          <p:nvPr/>
        </p:nvSpPr>
        <p:spPr>
          <a:xfrm rot="1353460">
            <a:off x="5338181" y="612509"/>
            <a:ext cx="7965649" cy="112178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31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close-up of a traffic light">
            <a:extLst>
              <a:ext uri="{FF2B5EF4-FFF2-40B4-BE49-F238E27FC236}">
                <a16:creationId xmlns:a16="http://schemas.microsoft.com/office/drawing/2014/main" id="{7333E514-8341-0561-A502-B0FF39F1E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58" y="104104"/>
            <a:ext cx="1293472" cy="1940523"/>
          </a:xfrm>
          <a:prstGeom prst="rect">
            <a:avLst/>
          </a:prstGeom>
        </p:spPr>
      </p:pic>
      <p:pic>
        <p:nvPicPr>
          <p:cNvPr id="4" name="Picture 3" descr="A close-up of a traffic light">
            <a:extLst>
              <a:ext uri="{FF2B5EF4-FFF2-40B4-BE49-F238E27FC236}">
                <a16:creationId xmlns:a16="http://schemas.microsoft.com/office/drawing/2014/main" id="{87FFA3FA-C1F2-2300-53C1-C82DD8AAD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908" y="2255339"/>
            <a:ext cx="1293472" cy="1940523"/>
          </a:xfrm>
          <a:prstGeom prst="rect">
            <a:avLst/>
          </a:prstGeom>
        </p:spPr>
      </p:pic>
      <p:pic>
        <p:nvPicPr>
          <p:cNvPr id="5" name="Picture 4" descr="A close-up of a traffic light">
            <a:extLst>
              <a:ext uri="{FF2B5EF4-FFF2-40B4-BE49-F238E27FC236}">
                <a16:creationId xmlns:a16="http://schemas.microsoft.com/office/drawing/2014/main" id="{262291F5-F4FD-3069-E2EE-148FCB1FF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08" y="4587128"/>
            <a:ext cx="1293472" cy="1940523"/>
          </a:xfrm>
          <a:prstGeom prst="rect">
            <a:avLst/>
          </a:prstGeom>
        </p:spPr>
      </p:pic>
      <p:cxnSp>
        <p:nvCxnSpPr>
          <p:cNvPr id="9" name="Straight Arrow Connector 8">
            <a:extLst>
              <a:ext uri="{FF2B5EF4-FFF2-40B4-BE49-F238E27FC236}">
                <a16:creationId xmlns:a16="http://schemas.microsoft.com/office/drawing/2014/main" id="{1E85095C-1117-A5C3-C101-7CB8022FE4A2}"/>
              </a:ext>
            </a:extLst>
          </p:cNvPr>
          <p:cNvCxnSpPr/>
          <p:nvPr/>
        </p:nvCxnSpPr>
        <p:spPr>
          <a:xfrm>
            <a:off x="1689230" y="822968"/>
            <a:ext cx="1492509" cy="138093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858D275-1FE6-3498-70C4-C00F94B5005D}"/>
              </a:ext>
            </a:extLst>
          </p:cNvPr>
          <p:cNvCxnSpPr>
            <a:cxnSpLocks/>
          </p:cNvCxnSpPr>
          <p:nvPr/>
        </p:nvCxnSpPr>
        <p:spPr>
          <a:xfrm flipH="1">
            <a:off x="1589897" y="4218446"/>
            <a:ext cx="1691173" cy="11849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38C0323-B078-6920-0CFE-A3064D8C5B6F}"/>
              </a:ext>
            </a:extLst>
          </p:cNvPr>
          <p:cNvSpPr/>
          <p:nvPr/>
        </p:nvSpPr>
        <p:spPr>
          <a:xfrm>
            <a:off x="4909548" y="382468"/>
            <a:ext cx="6737279" cy="5905719"/>
          </a:xfrm>
          <a:prstGeom prst="rect">
            <a:avLst/>
          </a:prstGeom>
          <a:noFill/>
        </p:spPr>
        <p:txBody>
          <a:bodyPr wrap="square" lIns="91440" tIns="45720" rIns="91440" bIns="45720">
            <a:spAutoFit/>
          </a:bodyPr>
          <a:lstStyle/>
          <a:p>
            <a:pPr algn="just">
              <a:lnSpc>
                <a:spcPct val="150000"/>
              </a:lnSpc>
            </a:pPr>
            <a:r>
              <a:rPr lang="en-US" sz="20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Linked Lists in Your Day</a:t>
            </a:r>
          </a:p>
          <a:p>
            <a:pPr algn="just">
              <a:lnSpc>
                <a:spcPct val="150000"/>
              </a:lnSpc>
            </a:pPr>
            <a:endParaRPr lang="en-US" sz="16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lnSpc>
                <a:spcPct val="150000"/>
              </a:lnSpc>
            </a:pP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Dhaka Traffic Adventures</a:t>
            </a:r>
          </a:p>
          <a:p>
            <a:pPr algn="just">
              <a:lnSpc>
                <a:spcPct val="150000"/>
              </a:lnSpc>
            </a:pPr>
            <a:endParaRPr lang="en-US" sz="1600"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Picture the journey from Mirpur to Dhanmondi. You hit one signal, then another, then another—each signal is linked to the next, making your commute feel like a never-ending linked list.</a:t>
            </a:r>
          </a:p>
          <a:p>
            <a:pPr algn="just">
              <a:lnSpc>
                <a:spcPct val="150000"/>
              </a:lnSpc>
            </a:pPr>
            <a:endPar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171450" indent="-171450" algn="just">
              <a:lnSpc>
                <a:spcPct val="150000"/>
              </a:lnSpc>
              <a:buFont typeface="Arial" panose="020B0604020202020204" pitchFamily="34" charset="0"/>
              <a:buChar char="•"/>
            </a:pP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Why Linked Lists?</a:t>
            </a:r>
          </a:p>
          <a:p>
            <a:pPr algn="just">
              <a:lnSpc>
                <a:spcPct val="150000"/>
              </a:lnSpc>
            </a:pPr>
            <a:endPar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628650" lvl="1" indent="-171450" algn="just">
              <a:lnSpc>
                <a:spcPct val="150000"/>
              </a:lnSpc>
              <a:buFont typeface="Arial" panose="020B0604020202020204" pitchFamily="34" charset="0"/>
              <a:buChar char="•"/>
            </a:pP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Dynamic size: You never know how many signals or stops you’ll hit.</a:t>
            </a:r>
          </a:p>
          <a:p>
            <a:pPr marL="628650" lvl="1" indent="-171450" algn="just">
              <a:lnSpc>
                <a:spcPct val="150000"/>
              </a:lnSpc>
              <a:buFont typeface="Arial" panose="020B0604020202020204" pitchFamily="34" charset="0"/>
              <a:buChar char="•"/>
            </a:pPr>
            <a:r>
              <a:rPr lang="en-US" b="0"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Easy to insert or remove: Just like how you “suddenly” find a new shortcut that makes you feel like a genius.</a:t>
            </a:r>
          </a:p>
        </p:txBody>
      </p:sp>
    </p:spTree>
    <p:extLst>
      <p:ext uri="{BB962C8B-B14F-4D97-AF65-F5344CB8AC3E}">
        <p14:creationId xmlns:p14="http://schemas.microsoft.com/office/powerpoint/2010/main" val="283696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tack of plates on a table&#10;&#10;Description automatically generated">
            <a:extLst>
              <a:ext uri="{FF2B5EF4-FFF2-40B4-BE49-F238E27FC236}">
                <a16:creationId xmlns:a16="http://schemas.microsoft.com/office/drawing/2014/main" id="{5CF751CB-846C-3630-4002-933B181E350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482840" y="0"/>
            <a:ext cx="4709160" cy="7147560"/>
          </a:xfrm>
          <a:prstGeom prst="rect">
            <a:avLst/>
          </a:prstGeom>
        </p:spPr>
      </p:pic>
      <p:grpSp>
        <p:nvGrpSpPr>
          <p:cNvPr id="15" name="Group 14">
            <a:extLst>
              <a:ext uri="{FF2B5EF4-FFF2-40B4-BE49-F238E27FC236}">
                <a16:creationId xmlns:a16="http://schemas.microsoft.com/office/drawing/2014/main" id="{7241D4DF-E122-E3B0-06B6-B90E39D9B03A}"/>
              </a:ext>
            </a:extLst>
          </p:cNvPr>
          <p:cNvGrpSpPr/>
          <p:nvPr/>
        </p:nvGrpSpPr>
        <p:grpSpPr>
          <a:xfrm>
            <a:off x="-179832" y="0"/>
            <a:ext cx="7799832" cy="7147560"/>
            <a:chOff x="-179832" y="0"/>
            <a:chExt cx="7799832" cy="7147560"/>
          </a:xfrm>
        </p:grpSpPr>
        <p:pic>
          <p:nvPicPr>
            <p:cNvPr id="3" name="Picture 2" descr="A stack of plates on a table">
              <a:extLst>
                <a:ext uri="{FF2B5EF4-FFF2-40B4-BE49-F238E27FC236}">
                  <a16:creationId xmlns:a16="http://schemas.microsoft.com/office/drawing/2014/main" id="{8BFFA848-EED8-E58F-85CD-C631224B8F32}"/>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0"/>
              <a:ext cx="7799832" cy="1021080"/>
            </a:xfrm>
            <a:prstGeom prst="rect">
              <a:avLst/>
            </a:prstGeom>
          </p:spPr>
        </p:pic>
        <p:pic>
          <p:nvPicPr>
            <p:cNvPr id="9" name="Picture 8" descr="A stack of plates on a table">
              <a:extLst>
                <a:ext uri="{FF2B5EF4-FFF2-40B4-BE49-F238E27FC236}">
                  <a16:creationId xmlns:a16="http://schemas.microsoft.com/office/drawing/2014/main" id="{65E9F192-F96E-7265-ADE4-408967844DB4}"/>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1021080"/>
              <a:ext cx="7799832" cy="1021080"/>
            </a:xfrm>
            <a:prstGeom prst="rect">
              <a:avLst/>
            </a:prstGeom>
          </p:spPr>
        </p:pic>
        <p:pic>
          <p:nvPicPr>
            <p:cNvPr id="10" name="Picture 9" descr="A stack of plates on a table">
              <a:extLst>
                <a:ext uri="{FF2B5EF4-FFF2-40B4-BE49-F238E27FC236}">
                  <a16:creationId xmlns:a16="http://schemas.microsoft.com/office/drawing/2014/main" id="{707EF13E-7FEA-A624-BFA5-2908E48BAA45}"/>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2042160"/>
              <a:ext cx="7799832" cy="1021080"/>
            </a:xfrm>
            <a:prstGeom prst="rect">
              <a:avLst/>
            </a:prstGeom>
          </p:spPr>
        </p:pic>
        <p:pic>
          <p:nvPicPr>
            <p:cNvPr id="11" name="Picture 10" descr="A stack of plates on a table">
              <a:extLst>
                <a:ext uri="{FF2B5EF4-FFF2-40B4-BE49-F238E27FC236}">
                  <a16:creationId xmlns:a16="http://schemas.microsoft.com/office/drawing/2014/main" id="{56C9C1DD-08B4-5E1E-FA32-B58584B603AD}"/>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3063240"/>
              <a:ext cx="7799832" cy="1021080"/>
            </a:xfrm>
            <a:prstGeom prst="rect">
              <a:avLst/>
            </a:prstGeom>
          </p:spPr>
        </p:pic>
        <p:pic>
          <p:nvPicPr>
            <p:cNvPr id="12" name="Picture 11" descr="A stack of plates on a table">
              <a:extLst>
                <a:ext uri="{FF2B5EF4-FFF2-40B4-BE49-F238E27FC236}">
                  <a16:creationId xmlns:a16="http://schemas.microsoft.com/office/drawing/2014/main" id="{5BD4256D-4EAF-C84C-E4B0-9A796FAEE29A}"/>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4084320"/>
              <a:ext cx="7799832" cy="1021080"/>
            </a:xfrm>
            <a:prstGeom prst="rect">
              <a:avLst/>
            </a:prstGeom>
          </p:spPr>
        </p:pic>
        <p:pic>
          <p:nvPicPr>
            <p:cNvPr id="13" name="Picture 12" descr="A stack of plates on a table">
              <a:extLst>
                <a:ext uri="{FF2B5EF4-FFF2-40B4-BE49-F238E27FC236}">
                  <a16:creationId xmlns:a16="http://schemas.microsoft.com/office/drawing/2014/main" id="{A135C22C-2ACF-7504-5E7D-0FB3CEE03B94}"/>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5105400"/>
              <a:ext cx="7799832" cy="1021080"/>
            </a:xfrm>
            <a:prstGeom prst="rect">
              <a:avLst/>
            </a:prstGeom>
          </p:spPr>
        </p:pic>
        <p:pic>
          <p:nvPicPr>
            <p:cNvPr id="14" name="Picture 13" descr="A stack of plates on a table">
              <a:extLst>
                <a:ext uri="{FF2B5EF4-FFF2-40B4-BE49-F238E27FC236}">
                  <a16:creationId xmlns:a16="http://schemas.microsoft.com/office/drawing/2014/main" id="{2FCE8362-6364-BC69-4262-08C8DADB7BCA}"/>
                </a:ext>
              </a:extLst>
            </p:cNvPr>
            <p:cNvPicPr>
              <a:picLocks noChangeAspect="1"/>
            </p:cNvPicPr>
            <p:nvPr/>
          </p:nvPicPr>
          <p:blipFill>
            <a:blip r:embed="rId2">
              <a:extLst>
                <a:ext uri="{28A0092B-C50C-407E-A947-70E740481C1C}">
                  <a14:useLocalDpi xmlns:a14="http://schemas.microsoft.com/office/drawing/2010/main" val="0"/>
                </a:ext>
              </a:extLst>
            </a:blip>
            <a:srcRect t="85111"/>
            <a:stretch/>
          </p:blipFill>
          <p:spPr>
            <a:xfrm>
              <a:off x="-179832" y="6126480"/>
              <a:ext cx="7799832" cy="1021080"/>
            </a:xfrm>
            <a:prstGeom prst="rect">
              <a:avLst/>
            </a:prstGeom>
          </p:spPr>
        </p:pic>
      </p:grpSp>
      <p:sp>
        <p:nvSpPr>
          <p:cNvPr id="16" name="Rectangle 15">
            <a:extLst>
              <a:ext uri="{FF2B5EF4-FFF2-40B4-BE49-F238E27FC236}">
                <a16:creationId xmlns:a16="http://schemas.microsoft.com/office/drawing/2014/main" id="{31A6A920-AD1A-9835-7943-27E5CAFC0494}"/>
              </a:ext>
            </a:extLst>
          </p:cNvPr>
          <p:cNvSpPr/>
          <p:nvPr/>
        </p:nvSpPr>
        <p:spPr>
          <a:xfrm>
            <a:off x="431749" y="868555"/>
            <a:ext cx="6197651" cy="4520725"/>
          </a:xfrm>
          <a:prstGeom prst="rect">
            <a:avLst/>
          </a:prstGeom>
          <a:noFill/>
        </p:spPr>
        <p:txBody>
          <a:bodyPr wrap="square" lIns="91440" tIns="45720" rIns="91440" bIns="45720">
            <a:spAutoFit/>
          </a:bodyPr>
          <a:lstStyle/>
          <a:p>
            <a:pPr algn="just"/>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Stacks in Real Life</a:t>
            </a:r>
          </a:p>
          <a:p>
            <a:pPr algn="just"/>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pPr algn="just"/>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Your Mom’s Dish Stack</a:t>
            </a:r>
          </a:p>
          <a:p>
            <a:pPr algn="just"/>
            <a:endPar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You can think of the stack data structure as the pile of plates on top of another</a:t>
            </a: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Other Real-Life Stacks:</a:t>
            </a:r>
          </a:p>
          <a:p>
            <a:pPr algn="just"/>
            <a:endPar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Back and Forward buttons in a web</a:t>
            </a:r>
          </a:p>
          <a:p>
            <a:pPr marL="742950" lvl="1" indent="-285750" algn="just">
              <a:lnSpc>
                <a:spcPct val="150000"/>
              </a:lnSpc>
              <a:buFont typeface="Arial" panose="020B0604020202020204" pitchFamily="34" charset="0"/>
              <a:buChar char="•"/>
            </a:pP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Undo and Redo functionality in editors</a:t>
            </a:r>
          </a:p>
          <a:p>
            <a:pPr marL="742950" lvl="1" indent="-285750" algn="just">
              <a:lnSpc>
                <a:spcPct val="150000"/>
              </a:lnSpc>
              <a:buFont typeface="Arial" panose="020B0604020202020204" pitchFamily="34" charset="0"/>
              <a:buChar char="•"/>
            </a:pP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Memory management</a:t>
            </a:r>
          </a:p>
          <a:p>
            <a:pPr marL="742950" lvl="1" indent="-285750" algn="just">
              <a:lnSpc>
                <a:spcPct val="150000"/>
              </a:lnSpc>
              <a:buFont typeface="Arial" panose="020B0604020202020204" pitchFamily="34" charset="0"/>
              <a:buChar char="•"/>
            </a:pPr>
            <a:r>
              <a:rPr 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Expression conversion</a:t>
            </a:r>
            <a:endPar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688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A150"/>
        </a:solidFill>
        <a:effectLst/>
      </p:bgPr>
    </p:bg>
    <p:spTree>
      <p:nvGrpSpPr>
        <p:cNvPr id="1" name=""/>
        <p:cNvGrpSpPr/>
        <p:nvPr/>
      </p:nvGrpSpPr>
      <p:grpSpPr>
        <a:xfrm>
          <a:off x="0" y="0"/>
          <a:ext cx="0" cy="0"/>
          <a:chOff x="0" y="0"/>
          <a:chExt cx="0" cy="0"/>
        </a:xfrm>
      </p:grpSpPr>
      <p:pic>
        <p:nvPicPr>
          <p:cNvPr id="3" name="Picture 2" descr="A group of people walking down a hallway&#10;&#10;Description automatically generated">
            <a:extLst>
              <a:ext uri="{FF2B5EF4-FFF2-40B4-BE49-F238E27FC236}">
                <a16:creationId xmlns:a16="http://schemas.microsoft.com/office/drawing/2014/main" id="{751FFD17-3384-843E-043D-2D86C168B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4" name="Rectangle 3">
            <a:extLst>
              <a:ext uri="{FF2B5EF4-FFF2-40B4-BE49-F238E27FC236}">
                <a16:creationId xmlns:a16="http://schemas.microsoft.com/office/drawing/2014/main" id="{AFC0905F-074C-49D1-3C75-2D1F04C929EB}"/>
              </a:ext>
            </a:extLst>
          </p:cNvPr>
          <p:cNvSpPr/>
          <p:nvPr/>
        </p:nvSpPr>
        <p:spPr>
          <a:xfrm>
            <a:off x="5722072" y="836877"/>
            <a:ext cx="5590093" cy="5397888"/>
          </a:xfrm>
          <a:prstGeom prst="rect">
            <a:avLst/>
          </a:prstGeom>
          <a:noFill/>
        </p:spPr>
        <p:txBody>
          <a:bodyPr wrap="square" lIns="91440" tIns="45720" rIns="91440" bIns="45720">
            <a:spAutoFit/>
          </a:bodyPr>
          <a:lstStyle/>
          <a:p>
            <a:pPr algn="just"/>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Queues in Our World</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The Biryani Queue**</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Imagine you’re at Star Kabab, waiting for biryani. The line is long, and it’s “First In, First Out” (FIFO)—you can’t just jump ahead, no matter how much you dream of it. This is a queue.</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Where Else Do We See Queues?</a:t>
            </a:r>
          </a:p>
          <a:p>
            <a:pPr algn="just"/>
            <a:endPar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Waiting for a CNG.</a:t>
            </a:r>
          </a:p>
          <a:p>
            <a:pPr marL="742950" lvl="1" indent="-285750" algn="just">
              <a:lnSpc>
                <a:spcPct val="150000"/>
              </a:lnSpc>
              <a:buFont typeface="Arial" panose="020B0604020202020204" pitchFamily="34" charset="0"/>
              <a:buChar char="•"/>
            </a:pP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customer service</a:t>
            </a:r>
          </a:p>
          <a:p>
            <a:pPr marL="742950" lvl="1" indent="-285750" algn="just">
              <a:lnSpc>
                <a:spcPct val="150000"/>
              </a:lnSpc>
              <a:buFont typeface="Arial" panose="020B0604020202020204" pitchFamily="34" charset="0"/>
              <a:buChar char="•"/>
            </a:pPr>
            <a:r>
              <a:rPr lang="en-US"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Job scheduling</a:t>
            </a:r>
          </a:p>
          <a:p>
            <a:pPr marL="742950" lvl="1" indent="-285750" algn="just">
              <a:lnSpc>
                <a:spcPct val="150000"/>
              </a:lnSpc>
              <a:buFont typeface="Arial" panose="020B0604020202020204" pitchFamily="34" charset="0"/>
              <a:buChar char="•"/>
            </a:pP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Call </a:t>
            </a:r>
            <a:r>
              <a:rPr lang="en-US" b="1"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centre</a:t>
            </a:r>
            <a:r>
              <a:rPr lang="en-US"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management</a:t>
            </a:r>
          </a:p>
        </p:txBody>
      </p:sp>
    </p:spTree>
    <p:extLst>
      <p:ext uri="{BB962C8B-B14F-4D97-AF65-F5344CB8AC3E}">
        <p14:creationId xmlns:p14="http://schemas.microsoft.com/office/powerpoint/2010/main" val="136854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e in a field">
            <a:extLst>
              <a:ext uri="{FF2B5EF4-FFF2-40B4-BE49-F238E27FC236}">
                <a16:creationId xmlns:a16="http://schemas.microsoft.com/office/drawing/2014/main" id="{39F7EF6F-1B53-2534-ED4E-F6B741068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006" cy="6858000"/>
          </a:xfrm>
          <a:prstGeom prst="rect">
            <a:avLst/>
          </a:prstGeom>
        </p:spPr>
      </p:pic>
      <p:sp>
        <p:nvSpPr>
          <p:cNvPr id="4" name="Rectangle 3">
            <a:extLst>
              <a:ext uri="{FF2B5EF4-FFF2-40B4-BE49-F238E27FC236}">
                <a16:creationId xmlns:a16="http://schemas.microsoft.com/office/drawing/2014/main" id="{20DA0E6B-2FCC-7C5A-66E3-67864ABA0835}"/>
              </a:ext>
            </a:extLst>
          </p:cNvPr>
          <p:cNvSpPr/>
          <p:nvPr/>
        </p:nvSpPr>
        <p:spPr>
          <a:xfrm>
            <a:off x="5571241" y="214708"/>
            <a:ext cx="5976592" cy="5936497"/>
          </a:xfrm>
          <a:prstGeom prst="rect">
            <a:avLst/>
          </a:prstGeom>
          <a:noFill/>
        </p:spPr>
        <p:txBody>
          <a:bodyPr wrap="square" lIns="91440" tIns="45720" rIns="91440" bIns="45720">
            <a:spAutoFit/>
          </a:bodyPr>
          <a:lstStyle/>
          <a:p>
            <a:pPr algn="just"/>
            <a:r>
              <a:rPr lang="en-US" sz="2400" b="1"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Trees in Daily Decisions</a:t>
            </a:r>
          </a:p>
          <a:p>
            <a:pPr algn="just"/>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Example: Family Tree Drama**</a:t>
            </a:r>
          </a:p>
          <a:p>
            <a:pPr algn="just"/>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Every family gathering in Bangladesh feels like navigating a tree. The grandparents are the root, and everyone else branches out, with cousins coming out of nowhere to steal the spotlight!</a:t>
            </a:r>
          </a:p>
          <a:p>
            <a:pPr algn="just"/>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Where Else Do We See Trees?</a:t>
            </a:r>
          </a:p>
          <a:p>
            <a:pPr algn="just"/>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Trying to decide what to eat for lunch: First you think "biryani or khichuri," then it branches into "mutton or chicken."</a:t>
            </a:r>
          </a:p>
          <a:p>
            <a:pPr marL="742950" lvl="1" indent="-285750" algn="just">
              <a:lnSpc>
                <a:spcPct val="150000"/>
              </a:lnSpc>
              <a:buFont typeface="Arial" panose="020B0604020202020204" pitchFamily="34" charset="0"/>
              <a:buChar char="•"/>
            </a:pP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structure of your file storage, if you’re organized (or trying to be).</a:t>
            </a:r>
          </a:p>
        </p:txBody>
      </p:sp>
    </p:spTree>
    <p:extLst>
      <p:ext uri="{BB962C8B-B14F-4D97-AF65-F5344CB8AC3E}">
        <p14:creationId xmlns:p14="http://schemas.microsoft.com/office/powerpoint/2010/main" val="34095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TotalTime>
  <Words>725</Words>
  <Application>Microsoft Office PowerPoint</Application>
  <PresentationFormat>Widescreen</PresentationFormat>
  <Paragraphs>106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Cascadia Mono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Hasib Hossain</dc:creator>
  <cp:lastModifiedBy>Meheruba Aanti</cp:lastModifiedBy>
  <cp:revision>3</cp:revision>
  <dcterms:created xsi:type="dcterms:W3CDTF">2024-10-23T20:32:25Z</dcterms:created>
  <dcterms:modified xsi:type="dcterms:W3CDTF">2024-10-26T18:41:02Z</dcterms:modified>
</cp:coreProperties>
</file>